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0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9" r:id="rId12"/>
    <p:sldId id="270" r:id="rId13"/>
    <p:sldId id="271" r:id="rId14"/>
    <p:sldId id="272" r:id="rId15"/>
    <p:sldId id="301" r:id="rId16"/>
    <p:sldId id="273" r:id="rId17"/>
    <p:sldId id="274" r:id="rId18"/>
    <p:sldId id="275" r:id="rId19"/>
    <p:sldId id="276" r:id="rId20"/>
    <p:sldId id="266" r:id="rId21"/>
    <p:sldId id="267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7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7" r:id="rId42"/>
    <p:sldId id="296" r:id="rId43"/>
    <p:sldId id="299" r:id="rId44"/>
    <p:sldId id="300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1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0D010-DE0F-0743-94E5-CDD875C4F0A2}" type="datetimeFigureOut">
              <a:rPr lang="en-US" smtClean="0"/>
              <a:t>2/25/14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BB3FF6-716F-D04D-97BA-4BED75099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143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=hSmG87MOyV0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388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p.48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2399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www.ted.com</a:t>
            </a:r>
            <a:r>
              <a:rPr lang="en-US" dirty="0" smtClean="0"/>
              <a:t>/talks/</a:t>
            </a:r>
            <a:r>
              <a:rPr lang="en-US" dirty="0" err="1" smtClean="0"/>
              <a:t>angela_lee_duckworth_the_key_to_success_grit.html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7027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p.78/79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154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113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1135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172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=A7HVt3xgTn4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5152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884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April has this on big chart paper for later with Hattie’s stuff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F8F84-D5DD-D048-AC62-D37EDE7F8EE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813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763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p. 39 questions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644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Curiosity, suspense intrigue…. All this does not have to be about content . Sometimes it is about what you are going to do next. If you would all please stand up… and now touch the back of 4 chairs and….</a:t>
            </a:r>
          </a:p>
          <a:p>
            <a:endParaRPr lang="en-US" dirty="0" smtClean="0"/>
          </a:p>
          <a:p>
            <a:r>
              <a:rPr lang="en-US" dirty="0" smtClean="0"/>
              <a:t>p. 126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F8F84-D5DD-D048-AC62-D37EDE7F8EE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701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Compeling</a:t>
            </a:r>
            <a:r>
              <a:rPr lang="en-US" dirty="0" smtClean="0"/>
              <a:t> questions: Try to not just ask closed ended questions….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F8F84-D5DD-D048-AC62-D37EDE7F8EE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47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www.ted.com</a:t>
            </a:r>
            <a:r>
              <a:rPr lang="en-US" dirty="0" smtClean="0"/>
              <a:t>/talks/ramsey_musallam_3_rules_to_spark_learning.html</a:t>
            </a:r>
          </a:p>
          <a:p>
            <a:endParaRPr lang="en-US" dirty="0" smtClean="0"/>
          </a:p>
          <a:p>
            <a:r>
              <a:rPr lang="en-US" dirty="0" smtClean="0"/>
              <a:t>Questions</a:t>
            </a:r>
            <a:endParaRPr lang="en-US" dirty="0" smtClean="0"/>
          </a:p>
          <a:p>
            <a:r>
              <a:rPr lang="en-US" dirty="0" smtClean="0"/>
              <a:t>Building</a:t>
            </a:r>
            <a:r>
              <a:rPr lang="en-US" baseline="0" dirty="0" smtClean="0"/>
              <a:t> suspense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116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Marshmallow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904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p. 39 questions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BB3FF6-716F-D04D-97BA-4BED7509916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644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t>2/25/14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>
            <a:lvl5pPr>
              <a:defRPr/>
            </a:lvl5pPr>
            <a:lvl6pPr marL="1719072">
              <a:defRPr/>
            </a:lvl6pPr>
            <a:lvl7pPr marL="1719072">
              <a:defRPr/>
            </a:lvl7pPr>
            <a:lvl8pPr marL="1719072">
              <a:defRPr/>
            </a:lvl8pPr>
            <a:lvl9pPr marL="1719072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AB02A5-4FE5-49D9-9E24-09F23B90C450}" type="datetimeFigureOut">
              <a:rPr lang="en-US" smtClean="0"/>
              <a:t>2/25/14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tabLst/>
              <a:defRPr sz="1600"/>
            </a:lvl6pPr>
            <a:lvl7pPr marL="2173288" indent="-227013">
              <a:tabLst/>
              <a:defRPr sz="1600"/>
            </a:lvl7pPr>
            <a:lvl8pPr marL="2398713" indent="-227013">
              <a:tabLst/>
              <a:defRPr sz="1600"/>
            </a:lvl8pPr>
            <a:lvl9pPr marL="2625725" indent="-227013">
              <a:tabLst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FAA508-F0CD-46EA-95FB-26B559A0B5D9}" type="datetimeFigureOut">
              <a:rPr lang="en-US" smtClean="0"/>
              <a:t>2/25/14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A822907-8A9D-4F6B-98F6-913902AD56B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112" r:id="rId2"/>
    <p:sldLayoutId id="2147484113" r:id="rId3"/>
    <p:sldLayoutId id="2147484114" r:id="rId4"/>
    <p:sldLayoutId id="2147484115" r:id="rId5"/>
    <p:sldLayoutId id="2147484116" r:id="rId6"/>
    <p:sldLayoutId id="2147484117" r:id="rId7"/>
    <p:sldLayoutId id="2147484118" r:id="rId8"/>
    <p:sldLayoutId id="2147484119" r:id="rId9"/>
    <p:sldLayoutId id="2147484120" r:id="rId10"/>
    <p:sldLayoutId id="2147484121" r:id="rId11"/>
    <p:sldLayoutId id="2147484122" r:id="rId12"/>
    <p:sldLayoutId id="2147484123" r:id="rId13"/>
    <p:sldLayoutId id="2147484124" r:id="rId14"/>
    <p:sldLayoutId id="2147484125" r:id="rId15"/>
    <p:sldLayoutId id="214748412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2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8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d.com/talks/ramsey_musallam_3_rules_to_spark_learning.html" TargetMode="External"/><Relationship Id="rId4" Type="http://schemas.openxmlformats.org/officeDocument/2006/relationships/image" Target="../media/image1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7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d.com/talks/angela_lee_duckworth_the_key_to_success_grit.html" TargetMode="External"/><Relationship Id="rId4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SmG87MOyV0" TargetMode="External"/><Relationship Id="rId4" Type="http://schemas.openxmlformats.org/officeDocument/2006/relationships/image" Target="../media/image9.tiff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7HVt3xgTn4" TargetMode="External"/><Relationship Id="rId4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8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792337"/>
            <a:ext cx="8915400" cy="877824"/>
          </a:xfrm>
        </p:spPr>
        <p:txBody>
          <a:bodyPr>
            <a:noAutofit/>
          </a:bodyPr>
          <a:lstStyle/>
          <a:p>
            <a:r>
              <a:rPr lang="en-US" sz="5400" dirty="0" smtClean="0"/>
              <a:t>Habitudes for the 21</a:t>
            </a:r>
            <a:r>
              <a:rPr lang="en-US" sz="5400" baseline="30000" dirty="0" smtClean="0"/>
              <a:t>st</a:t>
            </a:r>
            <a:r>
              <a:rPr lang="en-US" sz="5400" dirty="0" smtClean="0"/>
              <a:t> Century and Beyond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88307" y="2379679"/>
            <a:ext cx="7659948" cy="345637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sz="4000" dirty="0" smtClean="0"/>
          </a:p>
          <a:p>
            <a:r>
              <a:rPr lang="en-US" sz="4000" dirty="0" smtClean="0"/>
              <a:t>CCSA</a:t>
            </a:r>
          </a:p>
          <a:p>
            <a:r>
              <a:rPr lang="en-US" sz="4000" dirty="0" smtClean="0"/>
              <a:t>March 2014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0828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0495" y="1678914"/>
            <a:ext cx="759110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A classroom environment that fosters respect</a:t>
            </a:r>
          </a:p>
          <a:p>
            <a:pPr algn="ctr"/>
            <a:r>
              <a:rPr lang="en-US" sz="4000" b="1" dirty="0" smtClean="0"/>
              <a:t>is one where students</a:t>
            </a:r>
          </a:p>
          <a:p>
            <a:pPr algn="ctr"/>
            <a:r>
              <a:rPr lang="en-US" sz="4000" b="1" dirty="0" smtClean="0"/>
              <a:t>take risks, are engaged and feel they are taken seriously.</a:t>
            </a:r>
          </a:p>
          <a:p>
            <a:pPr algn="ctr"/>
            <a:endParaRPr lang="en-US" sz="3600" dirty="0"/>
          </a:p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This matters.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628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Self-Assessment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386" y="3208072"/>
            <a:ext cx="8555414" cy="326716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dirty="0" smtClean="0"/>
              <a:t>“Can’t teach what you don’t know. </a:t>
            </a:r>
          </a:p>
          <a:p>
            <a:pPr marL="0" indent="0" algn="ctr">
              <a:buNone/>
            </a:pPr>
            <a:r>
              <a:rPr lang="en-US" sz="4400" dirty="0" smtClean="0"/>
              <a:t>Can’t lead where you don’t go.”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510314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Self-Assessment Results</a:t>
            </a:r>
            <a:endParaRPr lang="en-US" dirty="0"/>
          </a:p>
        </p:txBody>
      </p:sp>
      <p:pic>
        <p:nvPicPr>
          <p:cNvPr id="4" name="Content Placeholder 3" descr="Self-Assessment Scores.tif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50" r="-9350"/>
          <a:stretch>
            <a:fillRect/>
          </a:stretch>
        </p:blipFill>
        <p:spPr>
          <a:xfrm>
            <a:off x="131763" y="2292350"/>
            <a:ext cx="8555037" cy="4183063"/>
          </a:xfrm>
        </p:spPr>
      </p:pic>
    </p:spTree>
    <p:extLst>
      <p:ext uri="{BB962C8B-B14F-4D97-AF65-F5344CB8AC3E}">
        <p14:creationId xmlns:p14="http://schemas.microsoft.com/office/powerpoint/2010/main" val="2999042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4400" b="1" dirty="0"/>
              <a:t/>
            </a:r>
            <a:br>
              <a:rPr lang="en-US" sz="4400" b="1" dirty="0"/>
            </a:br>
            <a:r>
              <a:rPr lang="en-US" sz="4400" b="1" dirty="0"/>
              <a:t>"Imagination is more </a:t>
            </a:r>
            <a:r>
              <a:rPr lang="en-US" sz="4400" b="1" dirty="0" smtClean="0"/>
              <a:t>important</a:t>
            </a:r>
          </a:p>
          <a:p>
            <a:pPr marL="0" indent="0" algn="ctr">
              <a:buNone/>
            </a:pPr>
            <a:r>
              <a:rPr lang="en-US" sz="4400" b="1" dirty="0" smtClean="0"/>
              <a:t>than </a:t>
            </a:r>
            <a:r>
              <a:rPr lang="en-US" sz="4400" b="1" dirty="0"/>
              <a:t>knowledge."</a:t>
            </a:r>
            <a:br>
              <a:rPr lang="en-US" sz="4400" b="1" dirty="0"/>
            </a:br>
            <a:endParaRPr lang="en-US" sz="4400" b="1" dirty="0" smtClean="0"/>
          </a:p>
          <a:p>
            <a:pPr marL="0" indent="0">
              <a:buNone/>
            </a:pPr>
            <a:r>
              <a:rPr lang="en-US" sz="3600" dirty="0" smtClean="0"/>
              <a:t>				-</a:t>
            </a:r>
            <a:r>
              <a:rPr lang="en-US" sz="3600" i="1" dirty="0"/>
              <a:t>Albert Einstein</a:t>
            </a:r>
          </a:p>
        </p:txBody>
      </p:sp>
    </p:spTree>
    <p:extLst>
      <p:ext uri="{BB962C8B-B14F-4D97-AF65-F5344CB8AC3E}">
        <p14:creationId xmlns:p14="http://schemas.microsoft.com/office/powerpoint/2010/main" val="1920360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2565704"/>
            <a:ext cx="7662864" cy="3267169"/>
          </a:xfrm>
        </p:spPr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800" dirty="0" smtClean="0"/>
              <a:t>Imagination is the foundation for all thinking.</a:t>
            </a:r>
            <a:endParaRPr lang="en-US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1562016" y="5168136"/>
            <a:ext cx="63064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</a:rPr>
              <a:t>Pose a problem.</a:t>
            </a:r>
          </a:p>
          <a:p>
            <a:pPr algn="ctr"/>
            <a:r>
              <a:rPr lang="en-US" sz="4400" dirty="0" smtClean="0">
                <a:solidFill>
                  <a:srgbClr val="FF0000"/>
                </a:solidFill>
              </a:rPr>
              <a:t>Pose a question.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221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Card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4033" y="2700404"/>
            <a:ext cx="4325830" cy="3267169"/>
          </a:xfrm>
        </p:spPr>
        <p:txBody>
          <a:bodyPr>
            <a:noAutofit/>
          </a:bodyPr>
          <a:lstStyle/>
          <a:p>
            <a:r>
              <a:rPr lang="en-US" sz="3200" dirty="0" smtClean="0"/>
              <a:t>Never Quit		</a:t>
            </a:r>
          </a:p>
          <a:p>
            <a:r>
              <a:rPr lang="en-US" sz="3200" dirty="0" smtClean="0"/>
              <a:t>Hope</a:t>
            </a:r>
          </a:p>
          <a:p>
            <a:r>
              <a:rPr lang="en-US" sz="3200" dirty="0" smtClean="0"/>
              <a:t>Success</a:t>
            </a:r>
          </a:p>
          <a:p>
            <a:r>
              <a:rPr lang="en-US" sz="3200" dirty="0" smtClean="0"/>
              <a:t>Hero	</a:t>
            </a:r>
          </a:p>
        </p:txBody>
      </p:sp>
    </p:spTree>
    <p:extLst>
      <p:ext uri="{BB962C8B-B14F-4D97-AF65-F5344CB8AC3E}">
        <p14:creationId xmlns:p14="http://schemas.microsoft.com/office/powerpoint/2010/main" val="1987123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Relationship?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3600" dirty="0" smtClean="0"/>
              <a:t>What do you see as the relationship between imagination and students living in poverty?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90761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Our capacity to dream, hope and</a:t>
            </a:r>
          </a:p>
          <a:p>
            <a:pPr marL="0" indent="0" algn="ctr">
              <a:buNone/>
            </a:pPr>
            <a:r>
              <a:rPr lang="en-US" sz="3600" dirty="0" smtClean="0"/>
              <a:t>plan for the future is impacted by</a:t>
            </a:r>
          </a:p>
          <a:p>
            <a:pPr marL="0" indent="0" algn="ctr">
              <a:buNone/>
            </a:pPr>
            <a:r>
              <a:rPr lang="en-US" sz="3600" dirty="0" smtClean="0"/>
              <a:t>our understanding of our imagination.</a:t>
            </a:r>
          </a:p>
          <a:p>
            <a:pPr marL="0" indent="0" algn="ctr">
              <a:buNone/>
            </a:pPr>
            <a:r>
              <a:rPr lang="en-US" sz="2400" i="1" dirty="0" smtClean="0"/>
              <a:t>                                                   -Angela </a:t>
            </a:r>
            <a:r>
              <a:rPr lang="en-US" sz="2400" i="1" dirty="0" err="1" smtClean="0"/>
              <a:t>Maiers</a:t>
            </a:r>
            <a:endParaRPr lang="en-US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211252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Teach Imagination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Focus on problem/solution (mind mapping).</a:t>
            </a:r>
          </a:p>
          <a:p>
            <a:r>
              <a:rPr lang="en-US" dirty="0" smtClean="0"/>
              <a:t>Encourage strategic planning and goal setting.</a:t>
            </a:r>
          </a:p>
          <a:p>
            <a:r>
              <a:rPr lang="en-US" dirty="0" smtClean="0"/>
              <a:t>Use resources (such as </a:t>
            </a:r>
            <a:r>
              <a:rPr lang="en-US" i="1" dirty="0" smtClean="0"/>
              <a:t>Odyssey of the Mind </a:t>
            </a:r>
            <a:r>
              <a:rPr lang="en-US" dirty="0" smtClean="0"/>
              <a:t>materials) to stimulate thinking.</a:t>
            </a:r>
          </a:p>
          <a:p>
            <a:r>
              <a:rPr lang="en-US" dirty="0" smtClean="0"/>
              <a:t>Model for students: Teachers as Practitioners</a:t>
            </a:r>
          </a:p>
          <a:p>
            <a:pPr lvl="2"/>
            <a:r>
              <a:rPr lang="en-US" dirty="0" smtClean="0"/>
              <a:t>“Imaginative students need imaginative teachers.”</a:t>
            </a:r>
          </a:p>
          <a:p>
            <a:pPr marL="685800" lvl="2" indent="0">
              <a:buNone/>
            </a:pPr>
            <a:endParaRPr lang="en-US" dirty="0" smtClean="0"/>
          </a:p>
          <a:p>
            <a:pPr marL="685800" lvl="2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0452" y="6037263"/>
            <a:ext cx="809218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smtClean="0"/>
              <a:t>How to Grow the Good in Your Brain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1675568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Quote 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9" y="1334890"/>
            <a:ext cx="7620304" cy="51178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41572" y="145992"/>
            <a:ext cx="53575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Curiosity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255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Driving Question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968875" y="3267968"/>
            <a:ext cx="41751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Black"/>
                <a:cs typeface="Arial Black"/>
              </a:rPr>
              <a:t>What is</a:t>
            </a:r>
          </a:p>
          <a:p>
            <a:pPr algn="ctr"/>
            <a:r>
              <a:rPr lang="en-US" sz="4800" dirty="0" smtClean="0">
                <a:latin typeface="Arial Black"/>
                <a:cs typeface="Arial Black"/>
              </a:rPr>
              <a:t>success?</a:t>
            </a:r>
            <a:endParaRPr lang="en-US" sz="4800" dirty="0">
              <a:latin typeface="Arial Black"/>
              <a:cs typeface="Arial Black"/>
            </a:endParaRPr>
          </a:p>
        </p:txBody>
      </p:sp>
      <p:pic>
        <p:nvPicPr>
          <p:cNvPr id="6" name="Picture 5" descr="spor-+car-wallpaper+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" y="2603500"/>
            <a:ext cx="508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254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1-26 at 3.46.02 P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46"/>
            <a:ext cx="9144000" cy="669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490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1-26 at 3.47.13 PM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667"/>
            <a:ext cx="9144000" cy="677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65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Curiosity Matters</a:t>
            </a:r>
            <a:endParaRPr lang="en-US" dirty="0"/>
          </a:p>
        </p:txBody>
      </p:sp>
      <p:pic>
        <p:nvPicPr>
          <p:cNvPr id="4" name="Content Placeholder 3" descr="Chemistry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89" r="-14589"/>
          <a:stretch>
            <a:fillRect/>
          </a:stretch>
        </p:blipFill>
        <p:spPr>
          <a:xfrm>
            <a:off x="739775" y="2770188"/>
            <a:ext cx="7662863" cy="3267075"/>
          </a:xfrm>
        </p:spPr>
      </p:pic>
    </p:spTree>
    <p:extLst>
      <p:ext uri="{BB962C8B-B14F-4D97-AF65-F5344CB8AC3E}">
        <p14:creationId xmlns:p14="http://schemas.microsoft.com/office/powerpoint/2010/main" val="41955865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Curiosity Matters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Keeps the brain active and awake</a:t>
            </a:r>
          </a:p>
          <a:p>
            <a:r>
              <a:rPr lang="en-US" dirty="0" smtClean="0"/>
              <a:t>Keeps the brain ready for new ideas</a:t>
            </a:r>
          </a:p>
          <a:p>
            <a:r>
              <a:rPr lang="en-US" dirty="0" smtClean="0"/>
              <a:t>Creates suspense and “hooks” students and encourages questions.</a:t>
            </a:r>
          </a:p>
          <a:p>
            <a:r>
              <a:rPr lang="en-US" dirty="0" smtClean="0"/>
              <a:t>Strengthens the brain </a:t>
            </a:r>
          </a:p>
          <a:p>
            <a:r>
              <a:rPr lang="en-US" dirty="0" smtClean="0"/>
              <a:t>Teaches delayed gratification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4403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 Teach Curiosity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770094"/>
            <a:ext cx="8846560" cy="3267169"/>
          </a:xfrm>
        </p:spPr>
        <p:txBody>
          <a:bodyPr/>
          <a:lstStyle/>
          <a:p>
            <a:pPr lvl="2"/>
            <a:r>
              <a:rPr lang="en-US" sz="3600" dirty="0" smtClean="0"/>
              <a:t>Encourage and embrace questions</a:t>
            </a:r>
          </a:p>
          <a:p>
            <a:pPr lvl="2"/>
            <a:r>
              <a:rPr lang="en-US" sz="3600" dirty="0" smtClean="0"/>
              <a:t>Ask provocative questions</a:t>
            </a:r>
          </a:p>
          <a:p>
            <a:pPr lvl="2"/>
            <a:r>
              <a:rPr lang="en-US" sz="3600" dirty="0" smtClean="0"/>
              <a:t>Build curiosity even with ‘boring’ topics (example: rocks)</a:t>
            </a:r>
          </a:p>
          <a:p>
            <a:pPr lvl="2"/>
            <a:r>
              <a:rPr lang="en-US" sz="3600" dirty="0" smtClean="0"/>
              <a:t>Build questioning tools</a:t>
            </a:r>
          </a:p>
          <a:p>
            <a:pPr marL="685800" lvl="2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492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/>
              <a:t>Ask genius questions (Q-cards).</a:t>
            </a:r>
          </a:p>
          <a:p>
            <a:r>
              <a:rPr lang="en-US" sz="3200" dirty="0" smtClean="0"/>
              <a:t>Don’t squelch the WHY.</a:t>
            </a:r>
          </a:p>
          <a:p>
            <a:r>
              <a:rPr lang="en-US" sz="3200" dirty="0" smtClean="0"/>
              <a:t>Curious learners are happy learners.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sz="2800" b="1" dirty="0" smtClean="0"/>
              <a:t>What is the role of curiosity in your classroom?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394119" y="6037263"/>
            <a:ext cx="4934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Are you curious about your card?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7927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Perseverance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3200" b="1" dirty="0" smtClean="0"/>
              <a:t>The ability to sustain</a:t>
            </a:r>
          </a:p>
          <a:p>
            <a:pPr marL="0" indent="0" algn="ctr">
              <a:buNone/>
            </a:pPr>
            <a:r>
              <a:rPr lang="en-US" sz="3200" b="1" dirty="0" smtClean="0"/>
              <a:t>interest, effort and commitment</a:t>
            </a:r>
          </a:p>
          <a:p>
            <a:pPr marL="0" indent="0" algn="ctr">
              <a:buNone/>
            </a:pPr>
            <a:r>
              <a:rPr lang="en-US" sz="3200" b="1" dirty="0"/>
              <a:t>i</a:t>
            </a:r>
            <a:r>
              <a:rPr lang="en-US" sz="3200" b="1" dirty="0" smtClean="0"/>
              <a:t>n any circumstance that life presents.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717310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Required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40664" y="2496473"/>
            <a:ext cx="3767328" cy="3540790"/>
          </a:xfrm>
        </p:spPr>
        <p:txBody>
          <a:bodyPr>
            <a:normAutofit fontScale="92500" lnSpcReduction="20000"/>
          </a:bodyPr>
          <a:lstStyle/>
          <a:p>
            <a:r>
              <a:rPr lang="en-US" sz="3200" dirty="0" smtClean="0"/>
              <a:t>Patience</a:t>
            </a:r>
          </a:p>
          <a:p>
            <a:r>
              <a:rPr lang="en-US" sz="3200" dirty="0" smtClean="0"/>
              <a:t>Self-awareness</a:t>
            </a:r>
          </a:p>
          <a:p>
            <a:r>
              <a:rPr lang="en-US" sz="3200" dirty="0" smtClean="0"/>
              <a:t>GRIT</a:t>
            </a:r>
          </a:p>
          <a:p>
            <a:r>
              <a:rPr lang="en-US" sz="3200" dirty="0" smtClean="0"/>
              <a:t>Reflection</a:t>
            </a:r>
          </a:p>
          <a:p>
            <a:r>
              <a:rPr lang="en-US" sz="3200" dirty="0" smtClean="0"/>
              <a:t>Plan, Follow-Through, Adjust</a:t>
            </a:r>
          </a:p>
          <a:p>
            <a:endParaRPr lang="en-US" dirty="0"/>
          </a:p>
        </p:txBody>
      </p:sp>
      <p:pic>
        <p:nvPicPr>
          <p:cNvPr id="6" name="Content Placeholder 5" descr="some-assembly-required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0" r="6570"/>
          <a:stretch>
            <a:fillRect/>
          </a:stretch>
        </p:blipFill>
        <p:spPr>
          <a:xfrm>
            <a:off x="5167791" y="2602344"/>
            <a:ext cx="3234289" cy="2792551"/>
          </a:xfrm>
        </p:spPr>
      </p:pic>
      <p:sp>
        <p:nvSpPr>
          <p:cNvPr id="7" name="TextBox 6"/>
          <p:cNvSpPr txBox="1"/>
          <p:nvPr/>
        </p:nvSpPr>
        <p:spPr>
          <a:xfrm>
            <a:off x="4729844" y="5479845"/>
            <a:ext cx="4262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/>
              <a:t>“Some assembly required”</a:t>
            </a:r>
            <a:endParaRPr lang="en-US" sz="2800" b="1" i="1" dirty="0"/>
          </a:p>
        </p:txBody>
      </p:sp>
    </p:spTree>
    <p:extLst>
      <p:ext uri="{BB962C8B-B14F-4D97-AF65-F5344CB8AC3E}">
        <p14:creationId xmlns:p14="http://schemas.microsoft.com/office/powerpoint/2010/main" val="3666645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mmon-Core-Standards-Math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71" y="1215957"/>
            <a:ext cx="8534251" cy="49157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68580" y="218989"/>
            <a:ext cx="52991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FF"/>
                </a:solidFill>
              </a:rPr>
              <a:t>Mathematical Practices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535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mmon-Core-Standards-Math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71" y="1215957"/>
            <a:ext cx="8534251" cy="49157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68580" y="218989"/>
            <a:ext cx="52991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FF"/>
                </a:solidFill>
              </a:rPr>
              <a:t>Mathematical Practices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2" name="Left Arrow 1"/>
          <p:cNvSpPr/>
          <p:nvPr/>
        </p:nvSpPr>
        <p:spPr>
          <a:xfrm>
            <a:off x="2204341" y="1824907"/>
            <a:ext cx="3956135" cy="214609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217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Card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4" y="2770094"/>
            <a:ext cx="8938887" cy="3267169"/>
          </a:xfrm>
        </p:spPr>
        <p:txBody>
          <a:bodyPr>
            <a:noAutofit/>
          </a:bodyPr>
          <a:lstStyle/>
          <a:p>
            <a:r>
              <a:rPr lang="en-US" sz="3200" dirty="0" smtClean="0"/>
              <a:t>#1		(Legislator)</a:t>
            </a:r>
            <a:endParaRPr lang="en-US" sz="3200" dirty="0"/>
          </a:p>
          <a:p>
            <a:r>
              <a:rPr lang="en-US" sz="3200" dirty="0" smtClean="0"/>
              <a:t>#2		(Parent)</a:t>
            </a:r>
            <a:endParaRPr lang="en-US" sz="3200" dirty="0"/>
          </a:p>
          <a:p>
            <a:r>
              <a:rPr lang="en-US" sz="3200" dirty="0" smtClean="0"/>
              <a:t>#3		(Student)</a:t>
            </a:r>
          </a:p>
          <a:p>
            <a:r>
              <a:rPr lang="en-US" sz="3200" dirty="0" smtClean="0"/>
              <a:t>#4		(Business leader)</a:t>
            </a:r>
          </a:p>
        </p:txBody>
      </p:sp>
    </p:spTree>
    <p:extLst>
      <p:ext uri="{BB962C8B-B14F-4D97-AF65-F5344CB8AC3E}">
        <p14:creationId xmlns:p14="http://schemas.microsoft.com/office/powerpoint/2010/main" val="258393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GRIT video</a:t>
            </a:r>
            <a:endParaRPr lang="en-US" dirty="0"/>
          </a:p>
        </p:txBody>
      </p:sp>
      <p:pic>
        <p:nvPicPr>
          <p:cNvPr id="4" name="Content Placeholder 3" descr="Grit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953" r="-15953"/>
          <a:stretch>
            <a:fillRect/>
          </a:stretch>
        </p:blipFill>
        <p:spPr>
          <a:xfrm>
            <a:off x="739775" y="2770188"/>
            <a:ext cx="7662863" cy="3267075"/>
          </a:xfrm>
        </p:spPr>
      </p:pic>
    </p:spTree>
    <p:extLst>
      <p:ext uri="{BB962C8B-B14F-4D97-AF65-F5344CB8AC3E}">
        <p14:creationId xmlns:p14="http://schemas.microsoft.com/office/powerpoint/2010/main" val="2873610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Perseverance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601" y="6023396"/>
            <a:ext cx="7174439" cy="8346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 smtClean="0"/>
              <a:t>“We form our habits and then our habits form us.”</a:t>
            </a:r>
          </a:p>
          <a:p>
            <a:pPr marL="0" indent="0">
              <a:buNone/>
            </a:pPr>
            <a:r>
              <a:rPr lang="en-US" sz="1050" b="1" dirty="0"/>
              <a:t>	</a:t>
            </a:r>
            <a:r>
              <a:rPr lang="en-US" sz="1050" b="1" dirty="0" smtClean="0"/>
              <a:t>					</a:t>
            </a:r>
            <a:r>
              <a:rPr lang="en-US" sz="1050" b="1" i="1" dirty="0" smtClean="0"/>
              <a:t>-Ron Gilbert</a:t>
            </a:r>
          </a:p>
          <a:p>
            <a:pPr marL="0" indent="0">
              <a:buNone/>
            </a:pPr>
            <a:endParaRPr lang="en-US" sz="2400" b="1" dirty="0"/>
          </a:p>
        </p:txBody>
      </p:sp>
      <p:pic>
        <p:nvPicPr>
          <p:cNvPr id="4" name="Picture 3" descr="What I D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649" y="1655067"/>
            <a:ext cx="6510834" cy="436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33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Perseverance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601" y="6023396"/>
            <a:ext cx="7174439" cy="8346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 smtClean="0"/>
              <a:t>“We form our habits and then our habits form us.”</a:t>
            </a:r>
          </a:p>
          <a:p>
            <a:pPr marL="0" indent="0">
              <a:buNone/>
            </a:pPr>
            <a:r>
              <a:rPr lang="en-US" sz="1050" b="1" dirty="0"/>
              <a:t>	</a:t>
            </a:r>
            <a:r>
              <a:rPr lang="en-US" sz="1050" b="1" dirty="0" smtClean="0"/>
              <a:t>					</a:t>
            </a:r>
            <a:r>
              <a:rPr lang="en-US" sz="1050" b="1" i="1" dirty="0" smtClean="0"/>
              <a:t>-Ron Gilbert</a:t>
            </a:r>
          </a:p>
          <a:p>
            <a:pPr marL="0" indent="0">
              <a:buNone/>
            </a:pPr>
            <a:endParaRPr lang="en-US" sz="2400" b="1" dirty="0"/>
          </a:p>
        </p:txBody>
      </p:sp>
      <p:pic>
        <p:nvPicPr>
          <p:cNvPr id="5" name="Picture 4" descr="Don't Do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2263574"/>
            <a:ext cx="6870700" cy="33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260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Perseverance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 smtClean="0"/>
              <a:t>Interview people with strong habits</a:t>
            </a:r>
          </a:p>
          <a:p>
            <a:r>
              <a:rPr lang="en-US" sz="3600" dirty="0" smtClean="0"/>
              <a:t>Look at famous people who have persevered</a:t>
            </a:r>
          </a:p>
          <a:p>
            <a:r>
              <a:rPr lang="en-US" sz="3600" dirty="0" smtClean="0"/>
              <a:t>Discuss how failure is the real teacher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0218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600" dirty="0" smtClean="0"/>
              <a:t>The ability to cope with change,</a:t>
            </a:r>
          </a:p>
          <a:p>
            <a:pPr marL="0" indent="0" algn="ctr">
              <a:buNone/>
            </a:pPr>
            <a:r>
              <a:rPr lang="en-US" sz="3600" dirty="0" smtClean="0"/>
              <a:t>to recognize its positive and negative aspects,</a:t>
            </a:r>
          </a:p>
          <a:p>
            <a:pPr marL="0" indent="0" algn="ctr">
              <a:buNone/>
            </a:pPr>
            <a:r>
              <a:rPr lang="en-US" sz="3600" dirty="0" smtClean="0"/>
              <a:t>and to manage one’s actions to address the change.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88920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Challenge</a:t>
            </a:r>
            <a:endParaRPr lang="en-US" dirty="0"/>
          </a:p>
        </p:txBody>
      </p:sp>
      <p:pic>
        <p:nvPicPr>
          <p:cNvPr id="4" name="Content Placeholder 3" descr="9_dot_Problem.bmp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670" r="-706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619597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Outside the Box</a:t>
            </a:r>
            <a:endParaRPr lang="en-US" dirty="0"/>
          </a:p>
        </p:txBody>
      </p:sp>
      <p:pic>
        <p:nvPicPr>
          <p:cNvPr id="5" name="Content Placeholder 4" descr="nine-dots-sol-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22" r="-2122"/>
          <a:stretch>
            <a:fillRect/>
          </a:stretch>
        </p:blipFill>
        <p:spPr>
          <a:xfrm>
            <a:off x="0" y="2576728"/>
            <a:ext cx="8911600" cy="3799476"/>
          </a:xfrm>
        </p:spPr>
      </p:pic>
    </p:spTree>
    <p:extLst>
      <p:ext uri="{BB962C8B-B14F-4D97-AF65-F5344CB8AC3E}">
        <p14:creationId xmlns:p14="http://schemas.microsoft.com/office/powerpoint/2010/main" val="10090197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Duncker’s</a:t>
            </a:r>
            <a:r>
              <a:rPr lang="en-US" dirty="0" smtClean="0"/>
              <a:t> Candle </a:t>
            </a:r>
            <a:endParaRPr lang="en-US" dirty="0"/>
          </a:p>
        </p:txBody>
      </p:sp>
      <p:pic>
        <p:nvPicPr>
          <p:cNvPr id="6" name="Content Placeholder 5" descr="Candle-Problem-for-dummies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48" b="287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813220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Duncker’s</a:t>
            </a:r>
            <a:r>
              <a:rPr lang="en-US" dirty="0" smtClean="0"/>
              <a:t> Candle Solution</a:t>
            </a:r>
            <a:endParaRPr lang="en-US" dirty="0"/>
          </a:p>
        </p:txBody>
      </p:sp>
      <p:pic>
        <p:nvPicPr>
          <p:cNvPr id="4" name="Content Placeholder 3" descr="candle-problem-solved1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614" r="-70614"/>
          <a:stretch>
            <a:fillRect/>
          </a:stretch>
        </p:blipFill>
        <p:spPr>
          <a:xfrm>
            <a:off x="739775" y="2770188"/>
            <a:ext cx="7662863" cy="3267075"/>
          </a:xfrm>
        </p:spPr>
      </p:pic>
    </p:spTree>
    <p:extLst>
      <p:ext uri="{BB962C8B-B14F-4D97-AF65-F5344CB8AC3E}">
        <p14:creationId xmlns:p14="http://schemas.microsoft.com/office/powerpoint/2010/main" val="32701265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7886635-classic-analog-men-s-wrist-watch-detailed-vecto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917" y="1518322"/>
            <a:ext cx="3316224" cy="487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37913" y="291985"/>
            <a:ext cx="42772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Shifts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964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 Facts on Soft Skills</a:t>
            </a:r>
            <a:endParaRPr lang="en-US" dirty="0"/>
          </a:p>
        </p:txBody>
      </p:sp>
      <p:pic>
        <p:nvPicPr>
          <p:cNvPr id="5" name="Picture 4" descr="HardFacts.tiff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2512951"/>
            <a:ext cx="6832600" cy="3759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47474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Adaptability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2463510"/>
            <a:ext cx="7662864" cy="3267169"/>
          </a:xfrm>
        </p:spPr>
        <p:txBody>
          <a:bodyPr>
            <a:noAutofit/>
          </a:bodyPr>
          <a:lstStyle/>
          <a:p>
            <a:r>
              <a:rPr lang="en-US" sz="2800" dirty="0" smtClean="0"/>
              <a:t>Nurture ideas. (Let’s try it…)</a:t>
            </a:r>
          </a:p>
          <a:p>
            <a:r>
              <a:rPr lang="en-US" sz="2800" dirty="0" smtClean="0"/>
              <a:t>Turn “</a:t>
            </a:r>
            <a:r>
              <a:rPr lang="en-US" sz="2800" i="1" dirty="0" smtClean="0"/>
              <a:t>Yes, but…” </a:t>
            </a:r>
            <a:r>
              <a:rPr lang="en-US" sz="2800" dirty="0" smtClean="0"/>
              <a:t>into “</a:t>
            </a:r>
            <a:r>
              <a:rPr lang="en-US" sz="2800" i="1" dirty="0" smtClean="0"/>
              <a:t>Yes, how…”</a:t>
            </a:r>
          </a:p>
          <a:p>
            <a:r>
              <a:rPr lang="en-US" sz="2800" dirty="0" smtClean="0"/>
              <a:t>Encourage problem solving.</a:t>
            </a:r>
          </a:p>
          <a:p>
            <a:r>
              <a:rPr lang="en-US" sz="2800" dirty="0" smtClean="0"/>
              <a:t>Recognize that failures can be opportunities.</a:t>
            </a:r>
          </a:p>
          <a:p>
            <a:r>
              <a:rPr lang="en-US" sz="2800" dirty="0" smtClean="0"/>
              <a:t>Encourage calculated risk.</a:t>
            </a:r>
          </a:p>
          <a:p>
            <a:r>
              <a:rPr lang="en-US" sz="2800" dirty="0" smtClean="0"/>
              <a:t>Pose complex, multi-step problems.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74256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the Workplace</a:t>
            </a:r>
            <a:endParaRPr lang="en-US" dirty="0"/>
          </a:p>
        </p:txBody>
      </p:sp>
      <p:pic>
        <p:nvPicPr>
          <p:cNvPr id="4" name="Content Placeholder 3" descr="Apple Recruiter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184" r="-17184"/>
          <a:stretch>
            <a:fillRect/>
          </a:stretch>
        </p:blipFill>
        <p:spPr>
          <a:xfrm>
            <a:off x="739775" y="2770188"/>
            <a:ext cx="7662863" cy="3267075"/>
          </a:xfrm>
        </p:spPr>
      </p:pic>
    </p:spTree>
    <p:extLst>
      <p:ext uri="{BB962C8B-B14F-4D97-AF65-F5344CB8AC3E}">
        <p14:creationId xmlns:p14="http://schemas.microsoft.com/office/powerpoint/2010/main" val="30377737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67863" y="1941701"/>
            <a:ext cx="73137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“The illiterate of the 21</a:t>
            </a:r>
            <a:r>
              <a:rPr lang="en-US" sz="3600" baseline="30000" dirty="0" smtClean="0"/>
              <a:t>st</a:t>
            </a:r>
            <a:r>
              <a:rPr lang="en-US" sz="3600" dirty="0" smtClean="0"/>
              <a:t> century will not be those who cannot read and write, but those who cannot learn, unlearn and relearn.”</a:t>
            </a:r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-Alvin Toffler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2999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Driving Question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968875" y="3267968"/>
            <a:ext cx="41751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Black"/>
                <a:cs typeface="Arial Black"/>
              </a:rPr>
              <a:t>What is</a:t>
            </a:r>
          </a:p>
          <a:p>
            <a:pPr algn="ctr"/>
            <a:r>
              <a:rPr lang="en-US" sz="4800" dirty="0" smtClean="0">
                <a:latin typeface="Arial Black"/>
                <a:cs typeface="Arial Black"/>
              </a:rPr>
              <a:t>success?</a:t>
            </a:r>
            <a:endParaRPr lang="en-US" sz="4800" dirty="0">
              <a:latin typeface="Arial Black"/>
              <a:cs typeface="Arial Black"/>
            </a:endParaRPr>
          </a:p>
        </p:txBody>
      </p:sp>
      <p:pic>
        <p:nvPicPr>
          <p:cNvPr id="6" name="Picture 5" descr="spor-+car-wallpaper+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" y="2603500"/>
            <a:ext cx="508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875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Success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05094" y="2727795"/>
            <a:ext cx="74451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rial Black"/>
                <a:cs typeface="Arial Black"/>
              </a:rPr>
              <a:t>Where are these habitudes present or not present in your school? In your system? In yourself?</a:t>
            </a:r>
            <a:endParaRPr lang="en-US" sz="48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3910662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Habitudes Defined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36477" y="2744660"/>
            <a:ext cx="71823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</a:rPr>
              <a:t>Habits + Attitudes</a:t>
            </a:r>
          </a:p>
          <a:p>
            <a:pPr algn="ctr"/>
            <a:endParaRPr lang="en-US" sz="4800" dirty="0">
              <a:solidFill>
                <a:srgbClr val="FF0000"/>
              </a:solidFill>
            </a:endParaRPr>
          </a:p>
          <a:p>
            <a:pPr algn="ctr"/>
            <a:r>
              <a:rPr lang="en-US" sz="4800" dirty="0">
                <a:solidFill>
                  <a:srgbClr val="000000"/>
                </a:solidFill>
              </a:rPr>
              <a:t>t</a:t>
            </a:r>
            <a:r>
              <a:rPr lang="en-US" sz="4800" dirty="0" smtClean="0">
                <a:solidFill>
                  <a:srgbClr val="000000"/>
                </a:solidFill>
              </a:rPr>
              <a:t>hat show a new mindset and way of thinking.</a:t>
            </a:r>
            <a:endParaRPr lang="en-US" sz="4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719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7564" y="1413481"/>
            <a:ext cx="722970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4000" dirty="0" smtClean="0"/>
              <a:t>Imagination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/>
              <a:t>Curiosity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/>
              <a:t>Self-awareness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/>
              <a:t>Adaptability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/>
              <a:t>Courage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/>
              <a:t>Perseverance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/>
              <a:t>Passion</a:t>
            </a:r>
            <a:endParaRPr lang="en-US" sz="4000" dirty="0"/>
          </a:p>
        </p:txBody>
      </p:sp>
      <p:pic>
        <p:nvPicPr>
          <p:cNvPr id="5" name="Picture 4" descr="HabitudesCover_for-web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241" y="781593"/>
            <a:ext cx="3666238" cy="523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32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7564" y="1413481"/>
            <a:ext cx="722970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4000" dirty="0" smtClean="0">
                <a:solidFill>
                  <a:srgbClr val="FF0000"/>
                </a:solidFill>
              </a:rPr>
              <a:t>Imagination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solidFill>
                  <a:srgbClr val="FF0000"/>
                </a:solidFill>
              </a:rPr>
              <a:t>Curiosity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/>
              <a:t>Self-awareness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solidFill>
                  <a:srgbClr val="FF0000"/>
                </a:solidFill>
              </a:rPr>
              <a:t>Adaptability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/>
              <a:t>Courage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>
                <a:solidFill>
                  <a:srgbClr val="FF0000"/>
                </a:solidFill>
              </a:rPr>
              <a:t>Perseverance</a:t>
            </a:r>
          </a:p>
          <a:p>
            <a:pPr marL="285750" indent="-285750">
              <a:buFont typeface="Arial"/>
              <a:buChar char="•"/>
            </a:pPr>
            <a:r>
              <a:rPr lang="en-US" sz="4000" dirty="0" smtClean="0"/>
              <a:t>Passion</a:t>
            </a:r>
            <a:endParaRPr lang="en-US" sz="4000" dirty="0"/>
          </a:p>
        </p:txBody>
      </p:sp>
      <p:pic>
        <p:nvPicPr>
          <p:cNvPr id="5" name="Picture 4" descr="HabitudesCover_for-web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241" y="781593"/>
            <a:ext cx="3666238" cy="523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605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John Hattie’s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4424" y="2595562"/>
            <a:ext cx="7410974" cy="298135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800+ meta-analyses</a:t>
            </a:r>
          </a:p>
          <a:p>
            <a:r>
              <a:rPr lang="en-US" sz="4000" dirty="0" smtClean="0"/>
              <a:t>50,000 studies</a:t>
            </a:r>
          </a:p>
          <a:p>
            <a:r>
              <a:rPr lang="en-US" sz="4000" dirty="0" smtClean="0"/>
              <a:t>200+ million students</a:t>
            </a:r>
          </a:p>
          <a:p>
            <a:pPr marL="0" indent="0">
              <a:buNone/>
            </a:pPr>
            <a:endParaRPr lang="en-US" sz="4000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31789" y="5576915"/>
            <a:ext cx="827148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Student-Teacher Relationship = .72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326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Effect Size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Under 0.00		= negative effect</a:t>
            </a:r>
          </a:p>
          <a:p>
            <a:r>
              <a:rPr lang="en-US" dirty="0" smtClean="0"/>
              <a:t>0.00 - 0.20		= marginal effect </a:t>
            </a:r>
          </a:p>
          <a:p>
            <a:r>
              <a:rPr lang="en-US" dirty="0" smtClean="0"/>
              <a:t>0.20 – 0.40 		= positive effect </a:t>
            </a:r>
          </a:p>
          <a:p>
            <a:r>
              <a:rPr lang="en-US" dirty="0" smtClean="0"/>
              <a:t>0.40 - 0.60		= substantial effect </a:t>
            </a:r>
          </a:p>
          <a:p>
            <a:r>
              <a:rPr lang="en-US" dirty="0" smtClean="0"/>
              <a:t>0.60 – 2.00 		= enormous effect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118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6417</TotalTime>
  <Words>751</Words>
  <Application>Microsoft Macintosh PowerPoint</Application>
  <PresentationFormat>On-screen Show (4:3)</PresentationFormat>
  <Paragraphs>190</Paragraphs>
  <Slides>44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Genesis</vt:lpstr>
      <vt:lpstr>Habitudes for the 21st Century and Beyond</vt:lpstr>
      <vt:lpstr>Driving Question</vt:lpstr>
      <vt:lpstr>Card Groups</vt:lpstr>
      <vt:lpstr>Hard Facts on Soft Skills</vt:lpstr>
      <vt:lpstr>Habitudes Defined</vt:lpstr>
      <vt:lpstr>PowerPoint Presentation</vt:lpstr>
      <vt:lpstr>PowerPoint Presentation</vt:lpstr>
      <vt:lpstr>John Hattie’s Research</vt:lpstr>
      <vt:lpstr>Understanding Effect Size</vt:lpstr>
      <vt:lpstr>PowerPoint Presentation</vt:lpstr>
      <vt:lpstr>Self-Assessment</vt:lpstr>
      <vt:lpstr>Self-Assessment Results</vt:lpstr>
      <vt:lpstr>Imagination</vt:lpstr>
      <vt:lpstr>Imagination</vt:lpstr>
      <vt:lpstr>Card Groups</vt:lpstr>
      <vt:lpstr>Relationship?</vt:lpstr>
      <vt:lpstr>Consider</vt:lpstr>
      <vt:lpstr>How Do We Teach Imagination</vt:lpstr>
      <vt:lpstr>PowerPoint Presentation</vt:lpstr>
      <vt:lpstr>PowerPoint Presentation</vt:lpstr>
      <vt:lpstr>PowerPoint Presentation</vt:lpstr>
      <vt:lpstr>Curiosity Matters</vt:lpstr>
      <vt:lpstr>Curiosity Matters</vt:lpstr>
      <vt:lpstr>How Do We Teach Curiosity</vt:lpstr>
      <vt:lpstr>Questioning</vt:lpstr>
      <vt:lpstr>Perseverance</vt:lpstr>
      <vt:lpstr>What is Required</vt:lpstr>
      <vt:lpstr>PowerPoint Presentation</vt:lpstr>
      <vt:lpstr>PowerPoint Presentation</vt:lpstr>
      <vt:lpstr>GRIT video</vt:lpstr>
      <vt:lpstr>Teaching Perseverance</vt:lpstr>
      <vt:lpstr>Teaching Perseverance</vt:lpstr>
      <vt:lpstr>Teaching Perseverance</vt:lpstr>
      <vt:lpstr>Adaptability</vt:lpstr>
      <vt:lpstr>The Challenge</vt:lpstr>
      <vt:lpstr>Think Outside the Box</vt:lpstr>
      <vt:lpstr>Duncker’s Candle </vt:lpstr>
      <vt:lpstr>Duncker’s Candle Solution</vt:lpstr>
      <vt:lpstr>PowerPoint Presentation</vt:lpstr>
      <vt:lpstr>Teaching Adaptability</vt:lpstr>
      <vt:lpstr>In the Workplace</vt:lpstr>
      <vt:lpstr>PowerPoint Presentation</vt:lpstr>
      <vt:lpstr>Driving Question</vt:lpstr>
      <vt:lpstr>Creating Success</vt:lpstr>
    </vt:vector>
  </TitlesOfParts>
  <Company>NCDPI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Habitudes for the 21st Century and Beyond</dc:title>
  <dc:creator>Jan King</dc:creator>
  <cp:lastModifiedBy>Jan King</cp:lastModifiedBy>
  <cp:revision>61</cp:revision>
  <dcterms:created xsi:type="dcterms:W3CDTF">2014-02-25T15:58:46Z</dcterms:created>
  <dcterms:modified xsi:type="dcterms:W3CDTF">2014-03-02T04:01:47Z</dcterms:modified>
</cp:coreProperties>
</file>